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88" r:id="rId6"/>
    <p:sldId id="267" r:id="rId7"/>
    <p:sldId id="290" r:id="rId8"/>
    <p:sldId id="279" r:id="rId9"/>
    <p:sldId id="281" r:id="rId10"/>
    <p:sldId id="289" r:id="rId11"/>
    <p:sldId id="291" r:id="rId12"/>
    <p:sldId id="292" r:id="rId13"/>
    <p:sldId id="293" r:id="rId14"/>
    <p:sldId id="285" r:id="rId15"/>
    <p:sldId id="271" r:id="rId16"/>
    <p:sldId id="272" r:id="rId17"/>
    <p:sldId id="287" r:id="rId18"/>
    <p:sldId id="277" r:id="rId19"/>
    <p:sldId id="296" r:id="rId20"/>
    <p:sldId id="294" r:id="rId21"/>
    <p:sldId id="295" r:id="rId22"/>
  </p:sldIdLst>
  <p:sldSz cx="9144000" cy="5143500" type="screen16x9"/>
  <p:notesSz cx="6858000" cy="9144000"/>
  <p:embeddedFontLst>
    <p:embeddedFont>
      <p:font typeface="Franklin Gothic Medium" panose="020B0603020102020204" pitchFamily="34" charset="0"/>
      <p:regular r:id="rId24"/>
      <p:italic r:id="rId25"/>
    </p:embeddedFont>
    <p:embeddedFont>
      <p:font typeface="Garamond" panose="02020404030301010803" pitchFamily="18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Hairline" panose="020B0604020202020204" charset="0"/>
      <p:regular r:id="rId34"/>
      <p:bold r:id="rId35"/>
      <p:italic r:id="rId36"/>
      <p:boldItalic r:id="rId37"/>
    </p:embeddedFont>
    <p:embeddedFont>
      <p:font typeface="Lato Light" panose="020F050202020403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ckwell" panose="02060603020205020403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CBCD2BA-EDD4-4C33-85AF-4B93149862BE}">
          <p14:sldIdLst>
            <p14:sldId id="256"/>
            <p14:sldId id="257"/>
            <p14:sldId id="266"/>
            <p14:sldId id="258"/>
            <p14:sldId id="288"/>
          </p14:sldIdLst>
        </p14:section>
        <p14:section name="Untitled Section" id="{5CC122E4-7261-4D01-9C06-7705C2D210AD}">
          <p14:sldIdLst>
            <p14:sldId id="267"/>
            <p14:sldId id="290"/>
            <p14:sldId id="279"/>
            <p14:sldId id="281"/>
            <p14:sldId id="289"/>
            <p14:sldId id="291"/>
            <p14:sldId id="292"/>
            <p14:sldId id="293"/>
            <p14:sldId id="285"/>
            <p14:sldId id="271"/>
            <p14:sldId id="272"/>
            <p14:sldId id="287"/>
            <p14:sldId id="277"/>
            <p14:sldId id="296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jun Singh" initials="AS" lastIdx="1" clrIdx="0">
    <p:extLst>
      <p:ext uri="{19B8F6BF-5375-455C-9EA6-DF929625EA0E}">
        <p15:presenceInfo xmlns:p15="http://schemas.microsoft.com/office/powerpoint/2012/main" userId="8a095962868e4d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57200" y="481803"/>
            <a:ext cx="5511300" cy="1233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0000"/>
                </a:solidFill>
                <a:latin typeface="Franklin Gothic Medium" panose="020B0603020102020204" pitchFamily="34" charset="0"/>
                <a:ea typeface="Impact"/>
                <a:cs typeface="Impact"/>
                <a:sym typeface="Impact"/>
              </a:rPr>
              <a:t>Heart </a:t>
            </a:r>
            <a:r>
              <a:rPr lang="en" sz="3600" b="1" dirty="0">
                <a:solidFill>
                  <a:srgbClr val="000000"/>
                </a:solidFill>
                <a:latin typeface="Franklin Gothic Medium" panose="020B0603020102020204" pitchFamily="34" charset="0"/>
                <a:ea typeface="Impact"/>
                <a:cs typeface="Impact"/>
                <a:sym typeface="Impact"/>
              </a:rPr>
              <a:t>Disease </a:t>
            </a:r>
            <a:r>
              <a:rPr lang="en" sz="3600" dirty="0">
                <a:solidFill>
                  <a:srgbClr val="000000"/>
                </a:solidFill>
                <a:latin typeface="Franklin Gothic Medium" panose="020B0603020102020204" pitchFamily="34" charset="0"/>
                <a:ea typeface="Impact"/>
                <a:cs typeface="Impact"/>
                <a:sym typeface="Impact"/>
              </a:rPr>
              <a:t>Prediction Using Machine Learning</a:t>
            </a:r>
            <a:endParaRPr sz="3600" dirty="0">
              <a:solidFill>
                <a:srgbClr val="000000"/>
              </a:solidFill>
              <a:latin typeface="Franklin Gothic Medium" panose="020B0603020102020204" pitchFamily="34" charset="0"/>
              <a:ea typeface="Impact"/>
              <a:cs typeface="Impact"/>
              <a:sym typeface="Impac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671D18-0E9C-4EDC-AB98-4C868D55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48277"/>
            <a:ext cx="2675100" cy="2637900"/>
          </a:xfrm>
        </p:spPr>
        <p:txBody>
          <a:bodyPr/>
          <a:lstStyle/>
          <a:p>
            <a:pPr marL="127000" indent="0">
              <a:buNone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rPr>
              <a:t>Project under the supervision of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Prof. M H khan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Dr. Promila Bahadur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0BE3-B9B9-4849-A07D-7F323AAECB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19714" y="3067823"/>
            <a:ext cx="2675100" cy="1384300"/>
          </a:xfrm>
        </p:spPr>
        <p:txBody>
          <a:bodyPr/>
          <a:lstStyle/>
          <a:p>
            <a:pPr marL="127000" indent="0">
              <a:buNone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Submitted by : </a:t>
            </a:r>
          </a:p>
          <a:p>
            <a:pPr marL="469900" indent="-342900">
              <a:buFont typeface="+mj-lt"/>
              <a:buAutoNum type="arabicParenR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Arjun Singh </a:t>
            </a:r>
          </a:p>
          <a:p>
            <a:pPr marL="469900" indent="-342900">
              <a:buFont typeface="+mj-lt"/>
              <a:buAutoNum type="arabicParenR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Gaurav Kumar</a:t>
            </a:r>
          </a:p>
          <a:p>
            <a:pPr marL="469900" indent="-342900">
              <a:buFont typeface="+mj-lt"/>
              <a:buAutoNum type="arabicParenR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" panose="020B0603020102020204" pitchFamily="34" charset="0"/>
              </a:rPr>
              <a:t>Sanjay Singh</a:t>
            </a:r>
          </a:p>
          <a:p>
            <a:pPr marL="127000" indent="0" algn="ctr">
              <a:buNone/>
            </a:pPr>
            <a:endParaRPr lang="en-IN"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60B51-338A-3D2F-8534-0428F0E44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05E2E-DF7E-9C95-7537-7E31A3C77EAE}"/>
              </a:ext>
            </a:extLst>
          </p:cNvPr>
          <p:cNvSpPr txBox="1"/>
          <p:nvPr/>
        </p:nvSpPr>
        <p:spPr>
          <a:xfrm>
            <a:off x="219739" y="255182"/>
            <a:ext cx="344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Franklin Gothic Medium" panose="020B0603020102020204" pitchFamily="34" charset="0"/>
              </a:rPr>
              <a:t>Prediction of Disease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55C87-8088-F691-485F-1701D06F4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25" y="1821216"/>
            <a:ext cx="4281170" cy="31172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5B5C5-5E3D-A6D1-E14C-E6B9F37A77B7}"/>
              </a:ext>
            </a:extLst>
          </p:cNvPr>
          <p:cNvSpPr txBox="1"/>
          <p:nvPr/>
        </p:nvSpPr>
        <p:spPr>
          <a:xfrm>
            <a:off x="290625" y="884310"/>
            <a:ext cx="6202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If the details from the user fall under the good condition of heart then it gives the positive output,</a:t>
            </a:r>
          </a:p>
          <a:p>
            <a:r>
              <a:rPr lang="en-IN" sz="1600" dirty="0"/>
              <a:t>And if it doesn’t then it recommends to consult the doctor.</a:t>
            </a:r>
          </a:p>
        </p:txBody>
      </p:sp>
    </p:spTree>
    <p:extLst>
      <p:ext uri="{BB962C8B-B14F-4D97-AF65-F5344CB8AC3E}">
        <p14:creationId xmlns:p14="http://schemas.microsoft.com/office/powerpoint/2010/main" val="245066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00D9-2675-EA03-5617-12D213EA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290622"/>
            <a:ext cx="3101163" cy="413017"/>
          </a:xfrm>
        </p:spPr>
        <p:txBody>
          <a:bodyPr/>
          <a:lstStyle/>
          <a:p>
            <a:r>
              <a:rPr lang="en-US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Correlation</a:t>
            </a:r>
            <a:r>
              <a:rPr lang="en-US" sz="24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Matrix</a:t>
            </a:r>
            <a:endParaRPr lang="en-IN" sz="6000" dirty="0">
              <a:latin typeface="Franklin Gothic Medium" panose="020B06030201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D4B03-444C-7F15-BD91-AB388C491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DE714-B86D-6DC7-3478-61C9F97E6303}"/>
              </a:ext>
            </a:extLst>
          </p:cNvPr>
          <p:cNvSpPr txBox="1"/>
          <p:nvPr/>
        </p:nvSpPr>
        <p:spPr>
          <a:xfrm>
            <a:off x="460745" y="1112874"/>
            <a:ext cx="6462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correlation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matrix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machine</a:t>
            </a:r>
            <a:r>
              <a:rPr lang="en-US" sz="18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learning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is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used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for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feature</a:t>
            </a:r>
            <a:r>
              <a:rPr lang="en-US" sz="1800" spc="-28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selection.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It represents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dependency between various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attributes.</a:t>
            </a:r>
          </a:p>
          <a:p>
            <a:endParaRPr lang="en-US" sz="18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Precision- It is the ratio of correct positive results to the total number of positive</a:t>
            </a:r>
            <a:r>
              <a:rPr lang="en-US" sz="1800" spc="-29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results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predicted by the system.</a:t>
            </a:r>
          </a:p>
          <a:p>
            <a:endParaRPr lang="en-US" sz="1800" dirty="0"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Recall- It is the ratio of correct positive results to the total number of negative results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predicted by the system</a:t>
            </a:r>
          </a:p>
          <a:p>
            <a:endParaRPr lang="en-IN" sz="18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F1 Score- It is the harmonic mean of Precision and Recall. It measures the test</a:t>
            </a:r>
            <a:r>
              <a:rPr lang="en-US" sz="1800" spc="-29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accuracy.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range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of this metric</a:t>
            </a:r>
            <a:r>
              <a:rPr lang="en-US" sz="18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is 0 to 1.</a:t>
            </a:r>
            <a:endParaRPr lang="en-IN" sz="12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3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01752-AD03-667A-9F6B-4A63CC6EB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CDBB71-5928-0D42-FFF2-4FB9F0FB3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36" y="645041"/>
            <a:ext cx="42291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B24DB3-BE11-90C8-B342-0837D270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01" y="3831709"/>
            <a:ext cx="26860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3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C5564-49F5-C862-5AAC-233208ED2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636FF-EEFA-F00E-2759-01E32DF75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8" y="897964"/>
            <a:ext cx="6136967" cy="345429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7D4865-1A89-FA80-0B28-8972AA9C5F2F}"/>
              </a:ext>
            </a:extLst>
          </p:cNvPr>
          <p:cNvSpPr txBox="1"/>
          <p:nvPr/>
        </p:nvSpPr>
        <p:spPr>
          <a:xfrm>
            <a:off x="2562448" y="4025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Correlation</a:t>
            </a:r>
            <a:r>
              <a:rPr lang="en-US" sz="16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matrix</a:t>
            </a:r>
            <a:endParaRPr lang="en-IN" sz="16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18CB1-533F-4287-9BE2-D3165D6F7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0E4E9-0765-4B40-9F56-DAAA0BA2D63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226827" y="454151"/>
            <a:ext cx="5632450" cy="1952092"/>
          </a:xfrm>
        </p:spPr>
        <p:txBody>
          <a:bodyPr/>
          <a:lstStyle/>
          <a:p>
            <a:pPr marL="431165" marR="496570" indent="0">
              <a:spcBef>
                <a:spcPts val="845"/>
              </a:spcBef>
              <a:spcAft>
                <a:spcPts val="0"/>
              </a:spcAft>
              <a:buNone/>
            </a:pP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Logistic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regression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is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one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of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most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popular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Machine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Learning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algorithms, which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comes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under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Supervised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Learning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technique.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It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is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used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for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predicting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categorical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dependent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variable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using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given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set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of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independent</a:t>
            </a:r>
            <a:r>
              <a:rPr lang="en-US" sz="11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variables</a:t>
            </a:r>
            <a:r>
              <a:rPr lang="en-US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31165" marR="496570" indent="0">
              <a:spcBef>
                <a:spcPts val="845"/>
              </a:spcBef>
              <a:spcAft>
                <a:spcPts val="0"/>
              </a:spcAft>
              <a:buNone/>
            </a:pP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Logistic regression predicts the output of a categorical dependent variable.</a:t>
            </a:r>
            <a:r>
              <a:rPr lang="en-US" sz="105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Therefore the outcome must be a categorical or discrete value. It can be either Yes or</a:t>
            </a:r>
            <a:r>
              <a:rPr lang="en-US" sz="105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No, 0 or 1, true or False, etc. but instead  of giving the exact value as 0 and 1, it gives</a:t>
            </a:r>
            <a:r>
              <a:rPr lang="en-US" sz="105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05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probabilistic values</a:t>
            </a:r>
            <a:r>
              <a:rPr lang="en-US" sz="105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which lie</a:t>
            </a:r>
            <a:r>
              <a:rPr lang="en-US" sz="105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between 0 and</a:t>
            </a:r>
            <a:r>
              <a:rPr lang="en-US" sz="1050" spc="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1</a:t>
            </a:r>
            <a:endParaRPr lang="en-IN" sz="105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114300" indent="0">
              <a:spcBef>
                <a:spcPts val="50"/>
              </a:spcBef>
              <a:buNone/>
            </a:pPr>
            <a:r>
              <a:rPr lang="en-US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050" b="1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7525C-3C89-4CB6-B13B-90CF01E1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2" y="1251851"/>
            <a:ext cx="2676376" cy="2639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53BAE-21A6-412D-9A4B-D6B11D11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12" y="1404251"/>
            <a:ext cx="2676376" cy="2639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A8C408-32AC-497E-9419-63BD474C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12" y="1556651"/>
            <a:ext cx="2676376" cy="2639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A1665-1B63-46B1-9423-255AB84E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12" y="1709051"/>
            <a:ext cx="2676376" cy="2639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252D4-2FC2-E84D-F2F9-9ACCFFAD8E4C}"/>
              </a:ext>
            </a:extLst>
          </p:cNvPr>
          <p:cNvSpPr txBox="1"/>
          <p:nvPr/>
        </p:nvSpPr>
        <p:spPr>
          <a:xfrm>
            <a:off x="148855" y="9824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Franklin Gothic Medium" panose="020B0603020102020204" pitchFamily="34" charset="0"/>
              </a:rPr>
              <a:t>Logistic Regression</a:t>
            </a:r>
          </a:p>
        </p:txBody>
      </p:sp>
      <p:pic>
        <p:nvPicPr>
          <p:cNvPr id="11" name="image16.png">
            <a:extLst>
              <a:ext uri="{FF2B5EF4-FFF2-40B4-BE49-F238E27FC236}">
                <a16:creationId xmlns:a16="http://schemas.microsoft.com/office/drawing/2014/main" id="{92E51545-D017-FC97-2AFC-F859510CCE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51" y="2789148"/>
            <a:ext cx="4130149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30372" y="271542"/>
            <a:ext cx="726912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ranklin Gothic Medium" panose="020B0603020102020204" pitchFamily="34" charset="0"/>
              </a:rPr>
              <a:t>Logistic Regression Implementation</a:t>
            </a:r>
            <a:endParaRPr sz="2800" b="1" dirty="0">
              <a:latin typeface="Franklin Gothic Medium" panose="020B0603020102020204" pitchFamily="34" charset="0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5" y="1725231"/>
            <a:ext cx="4993541" cy="187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577702" y="229158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ranklin Gothic Medium" panose="020B0603020102020204" pitchFamily="34" charset="0"/>
              </a:rPr>
              <a:t>Random Forest Implementation</a:t>
            </a:r>
            <a:endParaRPr sz="2800" b="1" dirty="0">
              <a:latin typeface="Franklin Gothic Medium" panose="020B0603020102020204" pitchFamily="34" charset="0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13" y="1383657"/>
            <a:ext cx="4966239" cy="267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B25E-35A9-4CEE-A898-F4ED72984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3" y="-159756"/>
            <a:ext cx="5511300" cy="857400"/>
          </a:xfrm>
        </p:spPr>
        <p:txBody>
          <a:bodyPr/>
          <a:lstStyle/>
          <a:p>
            <a:r>
              <a:rPr lang="en-IN" sz="3200" b="1" dirty="0">
                <a:latin typeface="Franklin Gothic Medium" panose="020B0603020102020204" pitchFamily="34" charset="0"/>
              </a:rPr>
              <a:t>What is decision tree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9BFFD-ED0E-486B-ABD7-DAC357403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933" y="598407"/>
            <a:ext cx="5511300" cy="26052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A decision tree is </a:t>
            </a: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a flowchart-like structure in which each internal node represents a test on a feature </a:t>
            </a:r>
            <a:r>
              <a: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, each leaf node represents a class label</a:t>
            </a: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and branches represent conjunctions of features that lead to those class.</a:t>
            </a:r>
            <a:endParaRPr lang="en-US" b="1" i="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AC4DF-BE9C-4DB2-BFD6-8D5343928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Google Shape;206;p33">
            <a:extLst>
              <a:ext uri="{FF2B5EF4-FFF2-40B4-BE49-F238E27FC236}">
                <a16:creationId xmlns:a16="http://schemas.microsoft.com/office/drawing/2014/main" id="{AB8FA430-53AB-863A-F864-6F37EA235D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078" y="2162126"/>
            <a:ext cx="5723944" cy="108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7;p33">
            <a:extLst>
              <a:ext uri="{FF2B5EF4-FFF2-40B4-BE49-F238E27FC236}">
                <a16:creationId xmlns:a16="http://schemas.microsoft.com/office/drawing/2014/main" id="{FBA8EDC1-25BE-E52D-0157-627E28BEDF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78" y="3800426"/>
            <a:ext cx="5705657" cy="977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72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2688" y="134679"/>
            <a:ext cx="7200483" cy="372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54871" y="3224047"/>
            <a:ext cx="3276600" cy="184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0152-70FC-AD96-2BB7-A76E6462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33" y="-212197"/>
            <a:ext cx="5511300" cy="857400"/>
          </a:xfrm>
        </p:spPr>
        <p:txBody>
          <a:bodyPr/>
          <a:lstStyle/>
          <a:p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Working of the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77BA0-10CF-0BD0-4477-81D73C170A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ML _ Heart Disease Prediction - Google Chrome 2022-05-31 23-14-22">
            <a:hlinkClick r:id="" action="ppaction://media"/>
            <a:extLst>
              <a:ext uri="{FF2B5EF4-FFF2-40B4-BE49-F238E27FC236}">
                <a16:creationId xmlns:a16="http://schemas.microsoft.com/office/drawing/2014/main" id="{D37BE561-4800-7F8D-9C03-2EBD824DA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363" y="629387"/>
            <a:ext cx="8329197" cy="44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0000"/>
          </a:fgClr>
          <a:bgClr>
            <a:schemeClr val="bg1"/>
          </a:bgClr>
        </a:patt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4294967295"/>
          </p:nvPr>
        </p:nvSpPr>
        <p:spPr>
          <a:xfrm>
            <a:off x="0" y="508000"/>
            <a:ext cx="6073775" cy="3433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br>
              <a:rPr lang="en" sz="4000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4000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000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4000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4000" b="1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b="1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b="1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EF139-4952-40F4-1D2F-327F6E94435C}"/>
              </a:ext>
            </a:extLst>
          </p:cNvPr>
          <p:cNvSpPr txBox="1"/>
          <p:nvPr/>
        </p:nvSpPr>
        <p:spPr>
          <a:xfrm>
            <a:off x="401447" y="2429"/>
            <a:ext cx="2834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Franklin Gothic Medium" panose="020B060302010202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986F8-30F8-0745-04D9-8889EBE75613}"/>
              </a:ext>
            </a:extLst>
          </p:cNvPr>
          <p:cNvSpPr txBox="1"/>
          <p:nvPr/>
        </p:nvSpPr>
        <p:spPr>
          <a:xfrm>
            <a:off x="401447" y="729787"/>
            <a:ext cx="8292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According to the World Health Organization, every year 12 million deaths occur worldwide due to Heart Disease.</a:t>
            </a:r>
          </a:p>
          <a:p>
            <a:endParaRPr lang="en-US" sz="18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 early diagnosis of heart disease plays a vital role in making decisions on lifestyle changes in high-risk patients and in turn reduces the complications.</a:t>
            </a:r>
          </a:p>
          <a:p>
            <a:endParaRPr lang="en-US" sz="1800" dirty="0"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Machine learning proves to be effective in assisting in making decisions and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predictions from the large quantity of data produced by the health care industry.</a:t>
            </a:r>
          </a:p>
          <a:p>
            <a:endParaRPr lang="en-US" sz="18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This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project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aims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to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predict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future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Heart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Disease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by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analyzing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data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of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patients</a:t>
            </a:r>
            <a:r>
              <a:rPr lang="en-US" sz="18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which </a:t>
            </a:r>
            <a:r>
              <a:rPr lang="en-US" sz="1800" spc="-28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classifies whether they have heart disease or not using machine-learning algorithm</a:t>
            </a:r>
          </a:p>
          <a:p>
            <a:endParaRPr lang="en-US" sz="1800" dirty="0"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By collecting the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data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from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various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sources,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classifying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them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under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suitable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headings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&amp;</a:t>
            </a:r>
            <a:r>
              <a:rPr lang="en-US" sz="1800" spc="3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finally</a:t>
            </a:r>
            <a:r>
              <a:rPr lang="en-US" sz="1800" spc="5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analysing</a:t>
            </a:r>
            <a:r>
              <a:rPr lang="en-US" sz="1800" dirty="0">
                <a:solidFill>
                  <a:srgbClr val="0D0F1A"/>
                </a:solidFill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the data and giving the result.</a:t>
            </a:r>
            <a:endParaRPr lang="en-IN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9F4E-6877-91CB-41F8-2AEBF18B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6" y="271542"/>
            <a:ext cx="5511300" cy="857400"/>
          </a:xfrm>
        </p:spPr>
        <p:txBody>
          <a:bodyPr/>
          <a:lstStyle/>
          <a:p>
            <a:r>
              <a:rPr lang="en-IN" sz="4000" dirty="0">
                <a:latin typeface="Franklin Gothic Medium" panose="020B06030201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37690-8B02-5FF8-186C-69AAE1E5D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03A6-3706-61D4-1B74-A9514060EF45}"/>
              </a:ext>
            </a:extLst>
          </p:cNvPr>
          <p:cNvSpPr txBox="1"/>
          <p:nvPr/>
        </p:nvSpPr>
        <p:spPr>
          <a:xfrm>
            <a:off x="501548" y="1626970"/>
            <a:ext cx="60268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Heart diseases are a major killer in India and throughout the world, application of promising technology like machine learning to the initial prediction of heart diseases will have a profound impact on society. The early prognosis of heart disease can aid in making decisions on lifestyle changes in high-risk patients and in turn reduce the complications, which can be a great milestone in the field of medicine.</a:t>
            </a:r>
            <a:endParaRPr lang="en-IN" sz="18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4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61F9B-E169-8F57-940B-364F6F859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B8B20-7082-ACDB-B5C0-0403B4DB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84" y="215256"/>
            <a:ext cx="5335416" cy="3553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053FC-C96F-31BE-5D6D-1296FA48AC49}"/>
              </a:ext>
            </a:extLst>
          </p:cNvPr>
          <p:cNvSpPr txBox="1"/>
          <p:nvPr/>
        </p:nvSpPr>
        <p:spPr>
          <a:xfrm>
            <a:off x="1864243" y="3636334"/>
            <a:ext cx="2890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4">
                    <a:lumMod val="75000"/>
                  </a:schemeClr>
                </a:solidFill>
                <a:latin typeface="Franklin Gothic Medium" panose="020B06030201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3999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 dirty="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8" y="126551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452F-5110-81D0-7DAC-CCDC25F52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3" y="177209"/>
            <a:ext cx="2668772" cy="502981"/>
          </a:xfrm>
        </p:spPr>
        <p:txBody>
          <a:bodyPr/>
          <a:lstStyle/>
          <a:p>
            <a:r>
              <a:rPr lang="en-IN" sz="2800" b="1" dirty="0">
                <a:latin typeface="Franklin Gothic Medium" panose="020B0603020102020204" pitchFamily="34" charset="0"/>
              </a:rPr>
              <a:t>Algorithm 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5A3DF-EF73-665E-ACC3-9CBB8F322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05558-1DD0-1BD6-DB56-779CAF38BF23}"/>
              </a:ext>
            </a:extLst>
          </p:cNvPr>
          <p:cNvSpPr txBox="1"/>
          <p:nvPr/>
        </p:nvSpPr>
        <p:spPr>
          <a:xfrm>
            <a:off x="311891" y="680190"/>
            <a:ext cx="5940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Franklin Gothic Medium" panose="020B0603020102020204" pitchFamily="34" charset="0"/>
              </a:rPr>
              <a:t>Random Forest</a:t>
            </a:r>
          </a:p>
          <a:p>
            <a:endParaRPr lang="en-IN" sz="2000" dirty="0">
              <a:latin typeface="Franklin Gothic Medium" panose="020B0603020102020204" pitchFamily="34" charset="0"/>
            </a:endParaRP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Franklin Gothic Medium" panose="020B0603020102020204" pitchFamily="34" charset="0"/>
              </a:rPr>
              <a:t>Random Forest is a classifier that contains a number of decision trees on various subsets of the given dataset and takes the average to improve the predictive accuracy of that dataset.</a:t>
            </a:r>
            <a:endParaRPr lang="en-IN" dirty="0">
              <a:latin typeface="Franklin Gothic Medium" panose="020B0603020102020204" pitchFamily="34" charset="0"/>
            </a:endParaRPr>
          </a:p>
        </p:txBody>
      </p:sp>
      <p:pic>
        <p:nvPicPr>
          <p:cNvPr id="1026" name="Picture 2" descr="Random Forest Algorithm">
            <a:extLst>
              <a:ext uri="{FF2B5EF4-FFF2-40B4-BE49-F238E27FC236}">
                <a16:creationId xmlns:a16="http://schemas.microsoft.com/office/drawing/2014/main" id="{BCECEE6C-DD62-3FF1-1757-79C00B99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07" y="2496072"/>
            <a:ext cx="3760826" cy="2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0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200723"/>
            <a:ext cx="5511300" cy="840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0000"/>
                </a:solidFill>
                <a:latin typeface="Franklin Gothic Medium" panose="020B0603020102020204" pitchFamily="34" charset="0"/>
                <a:ea typeface="Rockwell"/>
                <a:cs typeface="Rockwell"/>
                <a:sym typeface="Rockwell"/>
              </a:rPr>
              <a:t>Dataset</a:t>
            </a:r>
            <a:r>
              <a:rPr lang="en" sz="4000" dirty="0">
                <a:latin typeface="Franklin Gothic Medium" panose="020B0603020102020204" pitchFamily="34" charset="0"/>
                <a:ea typeface="Rockwell"/>
                <a:cs typeface="Rockwell"/>
                <a:sym typeface="Rockwell"/>
              </a:rPr>
              <a:t> </a:t>
            </a:r>
            <a:endParaRPr sz="4000" dirty="0">
              <a:latin typeface="Franklin Gothic Medium" panose="020B0603020102020204" pitchFamily="34" charset="0"/>
              <a:ea typeface="Rockwell"/>
              <a:cs typeface="Rockwell"/>
              <a:sym typeface="Rockwel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BC85C7-BAC2-4C58-90A4-8FBAE9319D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410518" y="200723"/>
            <a:ext cx="5440682" cy="1288769"/>
          </a:xfrm>
        </p:spPr>
        <p:txBody>
          <a:bodyPr/>
          <a:lstStyle/>
          <a:p>
            <a:pPr marL="127000" indent="0">
              <a:buNone/>
            </a:pPr>
            <a:r>
              <a:rPr lang="en-IN" sz="1000" dirty="0">
                <a:latin typeface="+mn-lt"/>
              </a:rPr>
              <a:t>Cp-&gt;Chest pain, trestbps-</a:t>
            </a:r>
            <a:r>
              <a:rPr lang="en-IN" sz="1000" dirty="0"/>
              <a:t>&gt;</a:t>
            </a:r>
            <a:r>
              <a:rPr lang="en-IN" sz="1000" b="0" i="0" dirty="0">
                <a:solidFill>
                  <a:srgbClr val="5F6368"/>
                </a:solidFill>
                <a:effectLst/>
                <a:latin typeface="+mn-lt"/>
              </a:rPr>
              <a:t>resting blood pressure, chol-&gt;serum cholestoral,</a:t>
            </a:r>
          </a:p>
          <a:p>
            <a:pPr marL="127000" indent="0">
              <a:buNone/>
            </a:pPr>
            <a:r>
              <a:rPr lang="en-IN" sz="1000" b="0" i="0" dirty="0">
                <a:solidFill>
                  <a:srgbClr val="5F6368"/>
                </a:solidFill>
                <a:effectLst/>
                <a:latin typeface="+mn-lt"/>
              </a:rPr>
              <a:t> fbs-&gt; blood sugar, restecg-&gt;electrocardiographic, thalach-&gt;maximum heart rate</a:t>
            </a:r>
          </a:p>
          <a:p>
            <a:pPr marL="127000" indent="0">
              <a:buNone/>
            </a:pPr>
            <a:r>
              <a:rPr lang="en-IN" sz="1000" dirty="0">
                <a:latin typeface="+mn-lt"/>
              </a:rPr>
              <a:t>exang</a:t>
            </a:r>
            <a:r>
              <a:rPr lang="en-IN" sz="1000" dirty="0"/>
              <a:t>-</a:t>
            </a:r>
            <a:r>
              <a:rPr lang="en-IN" sz="1000" dirty="0">
                <a:latin typeface="+mn-lt"/>
              </a:rPr>
              <a:t>&gt;</a:t>
            </a:r>
            <a:r>
              <a:rPr lang="en-IN" sz="1000" b="0" i="0" dirty="0">
                <a:solidFill>
                  <a:srgbClr val="5F6368"/>
                </a:solidFill>
                <a:effectLst/>
                <a:latin typeface="+mn-lt"/>
              </a:rPr>
              <a:t> angina, </a:t>
            </a:r>
            <a:r>
              <a:rPr lang="en-IN" sz="1000" dirty="0">
                <a:solidFill>
                  <a:srgbClr val="5F6368"/>
                </a:solidFill>
                <a:latin typeface="+mn-lt"/>
              </a:rPr>
              <a:t>ca-&gt;</a:t>
            </a:r>
            <a:r>
              <a:rPr lang="en-IN" sz="1000" b="0" i="0" dirty="0">
                <a:solidFill>
                  <a:srgbClr val="5F6368"/>
                </a:solidFill>
                <a:effectLst/>
                <a:latin typeface="+mn-lt"/>
              </a:rPr>
              <a:t>major vessels fluoroscopy</a:t>
            </a:r>
            <a:endParaRPr lang="en-IN" sz="1000" dirty="0">
              <a:latin typeface="+mn-lt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32791"/>
          <a:stretch/>
        </p:blipFill>
        <p:spPr>
          <a:xfrm>
            <a:off x="457200" y="1040781"/>
            <a:ext cx="6129453" cy="21618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519F9-2988-C51E-DA20-9E73E24D4FBA}"/>
              </a:ext>
            </a:extLst>
          </p:cNvPr>
          <p:cNvSpPr txBox="1"/>
          <p:nvPr/>
        </p:nvSpPr>
        <p:spPr>
          <a:xfrm>
            <a:off x="362246" y="3288656"/>
            <a:ext cx="63193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Cp- Chest Pain, </a:t>
            </a:r>
            <a:r>
              <a:rPr lang="en-IN" dirty="0" err="1"/>
              <a:t>Trestbps</a:t>
            </a:r>
            <a:r>
              <a:rPr lang="en-IN" dirty="0"/>
              <a:t>- resting blood pressure, </a:t>
            </a:r>
            <a:r>
              <a:rPr lang="en-IN" dirty="0" err="1"/>
              <a:t>chol</a:t>
            </a:r>
            <a:r>
              <a:rPr lang="en-IN" dirty="0"/>
              <a:t>- serum cholesterol</a:t>
            </a:r>
          </a:p>
          <a:p>
            <a:r>
              <a:rPr lang="en-IN" dirty="0" err="1"/>
              <a:t>Fbs</a:t>
            </a:r>
            <a:r>
              <a:rPr lang="en-IN" dirty="0"/>
              <a:t>- Blood Sugar, </a:t>
            </a:r>
            <a:r>
              <a:rPr lang="en-IN" dirty="0" err="1"/>
              <a:t>restecg</a:t>
            </a:r>
            <a:r>
              <a:rPr lang="en-IN" dirty="0"/>
              <a:t>- electrocardiography, </a:t>
            </a:r>
            <a:r>
              <a:rPr lang="en-IN" dirty="0" err="1"/>
              <a:t>thalach</a:t>
            </a:r>
            <a:r>
              <a:rPr lang="en-IN" dirty="0"/>
              <a:t>- maximum heart rate</a:t>
            </a:r>
          </a:p>
          <a:p>
            <a:r>
              <a:rPr lang="en-IN" dirty="0" err="1"/>
              <a:t>Exang</a:t>
            </a:r>
            <a:r>
              <a:rPr lang="en-IN" dirty="0"/>
              <a:t>- angina, ca- major vessel fluoroscopy</a:t>
            </a:r>
          </a:p>
          <a:p>
            <a:r>
              <a:rPr lang="en-IN" dirty="0"/>
              <a:t>We implemented two more datasets for better prediction:</a:t>
            </a:r>
          </a:p>
          <a:p>
            <a:r>
              <a:rPr lang="en-IN" dirty="0"/>
              <a:t>- Smoker</a:t>
            </a:r>
          </a:p>
          <a:p>
            <a:r>
              <a:rPr lang="en-IN" dirty="0"/>
              <a:t>- Genetic Hereditary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88EE-DC41-4A5B-B776-0436133C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9" y="122687"/>
            <a:ext cx="5511300" cy="857400"/>
          </a:xfrm>
        </p:spPr>
        <p:txBody>
          <a:bodyPr/>
          <a:lstStyle/>
          <a:p>
            <a:r>
              <a:rPr lang="en-IN" sz="3600" dirty="0"/>
              <a:t>Dataset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F1025-8BD2-2558-96CF-6944300F1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4767E-51EA-4794-FBC0-62036EFD1B7E}"/>
              </a:ext>
            </a:extLst>
          </p:cNvPr>
          <p:cNvSpPr txBox="1"/>
          <p:nvPr/>
        </p:nvSpPr>
        <p:spPr>
          <a:xfrm>
            <a:off x="164804" y="1210475"/>
            <a:ext cx="3336852" cy="369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Gender (value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1: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Male;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value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0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: Female)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marR="599440" lvl="0" indent="-342900"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Chest Pain Type (value 1: typical type 1 angina, value 2: typical type angina, value</a:t>
            </a:r>
            <a:r>
              <a:rPr lang="en-US" sz="1000" spc="-28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3: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non-angina pain; value</a:t>
            </a:r>
            <a:r>
              <a:rPr lang="en-US" sz="1000" spc="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4: asymptomatic)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r>
              <a:rPr lang="en-US" sz="12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Fasting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Blood Sugar (value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1: &gt; 120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mg/dl; value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0:&lt;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120 mg/dl)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Exang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– exercise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induced angina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(value 1: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yes; value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0: no)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CA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– number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of major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vessels colored by</a:t>
            </a:r>
            <a:r>
              <a:rPr lang="en-US" sz="1000" spc="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fluoroscopy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(value 0</a:t>
            </a:r>
            <a:r>
              <a:rPr lang="en-US" sz="1000" spc="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– 3)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5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55"/>
              </a:spcBef>
            </a:pPr>
            <a:r>
              <a:rPr lang="en-US" sz="8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Thal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(value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3: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normal;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value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6: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fixed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defect;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value 7:reversible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defect)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7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6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6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endParaRPr lang="en-IN" sz="6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FCEFC-85FE-C7A2-E7A8-B9DE080920C8}"/>
              </a:ext>
            </a:extLst>
          </p:cNvPr>
          <p:cNvSpPr txBox="1"/>
          <p:nvPr/>
        </p:nvSpPr>
        <p:spPr>
          <a:xfrm>
            <a:off x="3407827" y="1226436"/>
            <a:ext cx="343954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Trest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Blood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Pressure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(mm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Hg on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admission to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the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hospital)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Serum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Cholesterol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(mg/dl)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Thalach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–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maximum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heart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rate</a:t>
            </a:r>
            <a:r>
              <a:rPr lang="en-US" sz="1000" spc="-1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achieved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Age</a:t>
            </a:r>
            <a:r>
              <a:rPr lang="en-US" sz="1000" spc="-1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 Year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Height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cms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Weight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in</a:t>
            </a:r>
            <a:r>
              <a:rPr lang="en-US" sz="1000" spc="-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Kgs.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Cholestrol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 </a:t>
            </a:r>
            <a:endParaRPr lang="en-IN" sz="100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SzPts val="1200"/>
              <a:buFont typeface="Times New Roman" panose="02020603050405020304" pitchFamily="18" charset="0"/>
              <a:buChar char="●"/>
              <a:tabLst>
                <a:tab pos="572135" algn="l"/>
              </a:tabLst>
            </a:pPr>
            <a:r>
              <a:rPr lang="en-US" sz="10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Rest </a:t>
            </a:r>
            <a:r>
              <a:rPr lang="en-US" sz="10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ecg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85667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290708" y="-113326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ranklin Gothic Medium" panose="020B0603020102020204" pitchFamily="34" charset="0"/>
              </a:rPr>
              <a:t>Step wise process</a:t>
            </a:r>
            <a:endParaRPr sz="3200" dirty="0">
              <a:latin typeface="Franklin Gothic Medium" panose="020B0603020102020204" pitchFamily="34" charset="0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98754-517B-D186-6378-A92F4E81D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8" y="806254"/>
            <a:ext cx="5271770" cy="40271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26" y="898139"/>
            <a:ext cx="7400260" cy="37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039096" y="2365493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411322" y="2159931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1121733" y="2653166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19547" y="2641938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6750952" y="2060692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 dirty="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C5D879-57FB-46A7-9DCA-87C7B2749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5056"/>
            <a:ext cx="5964695" cy="1156767"/>
          </a:xfrm>
        </p:spPr>
        <p:txBody>
          <a:bodyPr/>
          <a:lstStyle/>
          <a:p>
            <a:pPr marL="152400" indent="0">
              <a:buNone/>
            </a:pPr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Comparison of Different ML Algorithms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855</Words>
  <Application>Microsoft Office PowerPoint</Application>
  <PresentationFormat>On-screen Show (16:9)</PresentationFormat>
  <Paragraphs>126</Paragraphs>
  <Slides>21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Garamond</vt:lpstr>
      <vt:lpstr>Lato Hairline</vt:lpstr>
      <vt:lpstr>Arial</vt:lpstr>
      <vt:lpstr>Wingdings</vt:lpstr>
      <vt:lpstr>Times New Roman</vt:lpstr>
      <vt:lpstr>Rockwell</vt:lpstr>
      <vt:lpstr>Franklin Gothic Medium</vt:lpstr>
      <vt:lpstr>Roboto</vt:lpstr>
      <vt:lpstr>Lato Light</vt:lpstr>
      <vt:lpstr>Lato</vt:lpstr>
      <vt:lpstr>Eglamour template</vt:lpstr>
      <vt:lpstr>Heart Disease Prediction Using Machine Learning</vt:lpstr>
      <vt:lpstr>      </vt:lpstr>
      <vt:lpstr>The Working of the Project</vt:lpstr>
      <vt:lpstr>PowerPoint Presentation</vt:lpstr>
      <vt:lpstr>Algorithm Used</vt:lpstr>
      <vt:lpstr>Dataset </vt:lpstr>
      <vt:lpstr>Dataset Attributes</vt:lpstr>
      <vt:lpstr>Step wise process</vt:lpstr>
      <vt:lpstr>PowerPoint Presentation</vt:lpstr>
      <vt:lpstr>PowerPoint Presentation</vt:lpstr>
      <vt:lpstr>Correlation Matrix</vt:lpstr>
      <vt:lpstr>PowerPoint Presentation</vt:lpstr>
      <vt:lpstr>PowerPoint Presentation</vt:lpstr>
      <vt:lpstr>PowerPoint Presentation</vt:lpstr>
      <vt:lpstr>Logistic Regression Implementation</vt:lpstr>
      <vt:lpstr>Random Forest Implementation</vt:lpstr>
      <vt:lpstr>What is decision tree ?</vt:lpstr>
      <vt:lpstr>PowerPoint Presentation</vt:lpstr>
      <vt:lpstr>Working of the Project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dc:creator>SINGH</dc:creator>
  <cp:lastModifiedBy>Arjun Singh</cp:lastModifiedBy>
  <cp:revision>23</cp:revision>
  <dcterms:modified xsi:type="dcterms:W3CDTF">2022-05-31T18:20:26Z</dcterms:modified>
</cp:coreProperties>
</file>